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37"/>
  </p:notesMasterIdLst>
  <p:sldIdLst>
    <p:sldId id="256" r:id="rId3"/>
    <p:sldId id="267" r:id="rId4"/>
    <p:sldId id="258" r:id="rId5"/>
    <p:sldId id="259" r:id="rId6"/>
    <p:sldId id="283" r:id="rId7"/>
    <p:sldId id="260" r:id="rId8"/>
    <p:sldId id="284" r:id="rId9"/>
    <p:sldId id="261" r:id="rId10"/>
    <p:sldId id="285" r:id="rId11"/>
    <p:sldId id="262" r:id="rId12"/>
    <p:sldId id="286" r:id="rId13"/>
    <p:sldId id="263" r:id="rId14"/>
    <p:sldId id="287" r:id="rId15"/>
    <p:sldId id="264" r:id="rId16"/>
    <p:sldId id="288" r:id="rId17"/>
    <p:sldId id="265" r:id="rId18"/>
    <p:sldId id="289" r:id="rId19"/>
    <p:sldId id="266" r:id="rId20"/>
    <p:sldId id="290" r:id="rId21"/>
    <p:sldId id="268" r:id="rId22"/>
    <p:sldId id="279" r:id="rId23"/>
    <p:sldId id="280" r:id="rId24"/>
    <p:sldId id="296" r:id="rId25"/>
    <p:sldId id="294" r:id="rId26"/>
    <p:sldId id="297" r:id="rId27"/>
    <p:sldId id="271" r:id="rId28"/>
    <p:sldId id="273" r:id="rId29"/>
    <p:sldId id="272" r:id="rId30"/>
    <p:sldId id="291" r:id="rId31"/>
    <p:sldId id="292" r:id="rId32"/>
    <p:sldId id="293" r:id="rId33"/>
    <p:sldId id="295" r:id="rId34"/>
    <p:sldId id="281" r:id="rId35"/>
    <p:sldId id="28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1689"/>
    <a:srgbClr val="CC0A4F"/>
    <a:srgbClr val="C93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IN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134FD420-9B71-4579-A5B6-D3D4CB7627A9}" type="slidenum">
              <a:rPr lang="en-IN" sz="1400" b="0" strike="noStrike" spc="-1">
                <a:latin typeface="Times New Roman"/>
              </a:rPr>
              <a:t>‹#›</a:t>
            </a:fld>
            <a:endParaRPr lang="en-IN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IN" sz="2000" b="0" strike="noStrike" spc="-1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B35C471A-A046-4020-9E53-0F5446AD9884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IN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2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6647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2BB1B-9282-0953-BF8D-623B93DC6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B4E0-AB94-7E17-6889-07CEF2517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C04761-3E78-EA91-4027-4F467533B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B5CD8-5D16-97EA-AE21-8B01B7723208}"/>
              </a:ext>
            </a:extLst>
          </p:cNvPr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134FD420-9B71-4579-A5B6-D3D4CB7627A9}" type="slidenum">
              <a:rPr lang="en-IN" sz="1400" b="0" strike="noStrike" spc="-1" smtClean="0">
                <a:latin typeface="Times New Roman"/>
              </a:rPr>
              <a:t>33</a:t>
            </a:fld>
            <a:endParaRPr lang="en-IN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0116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1" hidden="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2" hidden="1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rgbClr val="FFFFFF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" name="Group 8"/>
          <p:cNvGrpSpPr/>
          <p:nvPr/>
        </p:nvGrpSpPr>
        <p:grpSpPr>
          <a:xfrm>
            <a:off x="5249880" y="1267560"/>
            <a:ext cx="1691640" cy="615960"/>
            <a:chOff x="5249880" y="1267560"/>
            <a:chExt cx="1691640" cy="615960"/>
          </a:xfrm>
        </p:grpSpPr>
        <p:sp>
          <p:nvSpPr>
            <p:cNvPr id="8" name="Line 9"/>
            <p:cNvSpPr/>
            <p:nvPr/>
          </p:nvSpPr>
          <p:spPr>
            <a:xfrm>
              <a:off x="524988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Line 10"/>
            <p:cNvSpPr/>
            <p:nvPr/>
          </p:nvSpPr>
          <p:spPr>
            <a:xfrm>
              <a:off x="694152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Line 11"/>
            <p:cNvSpPr/>
            <p:nvPr/>
          </p:nvSpPr>
          <p:spPr>
            <a:xfrm>
              <a:off x="5249880" y="1883520"/>
              <a:ext cx="1691640" cy="0"/>
            </a:xfrm>
            <a:prstGeom prst="line">
              <a:avLst/>
            </a:prstGeom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7680" cy="1370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2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2"/>
          <p:cNvSpPr/>
          <p:nvPr/>
        </p:nvSpPr>
        <p:spPr>
          <a:xfrm>
            <a:off x="234720" y="237600"/>
            <a:ext cx="11721960" cy="638172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371880" y="374760"/>
            <a:ext cx="11447640" cy="6107400"/>
          </a:xfrm>
          <a:prstGeom prst="rect">
            <a:avLst/>
          </a:prstGeom>
          <a:noFill/>
          <a:ln w="648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7" descr="flower illustrations"/>
          <p:cNvPicPr/>
          <p:nvPr/>
        </p:nvPicPr>
        <p:blipFill>
          <a:blip r:embed="rId3"/>
          <a:stretch/>
        </p:blipFill>
        <p:spPr>
          <a:xfrm>
            <a:off x="0" y="-72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1307880" y="1267560"/>
            <a:ext cx="9575640" cy="4307400"/>
          </a:xfrm>
          <a:prstGeom prst="rect">
            <a:avLst/>
          </a:prstGeom>
          <a:solidFill>
            <a:schemeClr val="bg1"/>
          </a:solidFill>
          <a:ln w="6480">
            <a:noFill/>
          </a:ln>
          <a:effectLst>
            <a:outerShdw blurRad="50800" algn="ctr" rotWithShape="0">
              <a:srgbClr val="000000">
                <a:alpha val="66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2"/>
          <p:cNvSpPr/>
          <p:nvPr/>
        </p:nvSpPr>
        <p:spPr>
          <a:xfrm>
            <a:off x="1447920" y="1411560"/>
            <a:ext cx="9295560" cy="4034160"/>
          </a:xfrm>
          <a:prstGeom prst="rect">
            <a:avLst/>
          </a:prstGeom>
          <a:noFill/>
          <a:ln w="648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3"/>
          <p:cNvSpPr/>
          <p:nvPr/>
        </p:nvSpPr>
        <p:spPr>
          <a:xfrm>
            <a:off x="1771200" y="2091240"/>
            <a:ext cx="8649000" cy="259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9000" lnSpcReduction="10000"/>
          </a:bodyPr>
          <a:lstStyle/>
          <a:p>
            <a:pPr algn="ctr">
              <a:lnSpc>
                <a:spcPct val="83000"/>
              </a:lnSpc>
            </a:pPr>
            <a:endParaRPr lang="en-US" sz="7200" b="1" strike="noStrike" cap="all" spc="-100" dirty="0">
              <a:solidFill>
                <a:srgbClr val="F95F88"/>
              </a:solidFill>
              <a:latin typeface="Petrona Bold"/>
              <a:ea typeface="Petrona Bold"/>
            </a:endParaRPr>
          </a:p>
          <a:p>
            <a:pPr algn="ctr">
              <a:lnSpc>
                <a:spcPct val="83000"/>
              </a:lnSpc>
            </a:pPr>
            <a:r>
              <a:rPr lang="en-US" sz="7200" b="1" strike="noStrike" cap="all" spc="-100" dirty="0" err="1">
                <a:solidFill>
                  <a:srgbClr val="F95F88"/>
                </a:solidFill>
                <a:latin typeface="Petrona Bold"/>
                <a:ea typeface="Petrona Bold"/>
              </a:rPr>
              <a:t>Swiftbuy</a:t>
            </a:r>
            <a:br>
              <a:rPr dirty="0"/>
            </a:br>
            <a:endParaRPr lang="en-IN" sz="7200" b="0" strike="noStrike" spc="-1" dirty="0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1771200" y="4682160"/>
            <a:ext cx="865224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110000"/>
              </a:lnSpc>
              <a:spcAft>
                <a:spcPts val="601"/>
              </a:spcAft>
              <a:tabLst>
                <a:tab pos="0" algn="l"/>
              </a:tabLst>
            </a:pPr>
            <a:r>
              <a:rPr lang="en-US" sz="1800" b="0" strike="noStrike" spc="-38">
                <a:solidFill>
                  <a:srgbClr val="272525"/>
                </a:solidFill>
                <a:latin typeface="Inter"/>
                <a:ea typeface="Inter"/>
              </a:rPr>
              <a:t>Adwaid Manoj, Adithya Vinod, Ajay Das, Anamika S</a:t>
            </a:r>
            <a:endParaRPr lang="en-IN" sz="1800" b="0" strike="noStrike" spc="-1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5135760" y="1267560"/>
            <a:ext cx="1919520" cy="7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Line 6"/>
          <p:cNvSpPr/>
          <p:nvPr/>
        </p:nvSpPr>
        <p:spPr>
          <a:xfrm>
            <a:off x="524988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Line 7"/>
          <p:cNvSpPr/>
          <p:nvPr/>
        </p:nvSpPr>
        <p:spPr>
          <a:xfrm>
            <a:off x="6941520" y="1267560"/>
            <a:ext cx="0" cy="64008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Line 8"/>
          <p:cNvSpPr/>
          <p:nvPr/>
        </p:nvSpPr>
        <p:spPr>
          <a:xfrm>
            <a:off x="5249880" y="1912680"/>
            <a:ext cx="1691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4. Hybrid Recommendation Systems in E-Commerce: A Systematic Review</a:t>
            </a:r>
          </a:p>
          <a:p>
            <a:pPr>
              <a:lnSpc>
                <a:spcPct val="90000"/>
              </a:lnSpc>
            </a:pPr>
            <a:r>
              <a:rPr lang="en-US" spc="-1" dirty="0">
                <a:latin typeface="Bahnschrift"/>
              </a:rPr>
              <a:t>                                                           -</a:t>
            </a:r>
            <a:r>
              <a:rPr lang="en-IN" dirty="0" err="1">
                <a:latin typeface="Bahnschrift" panose="020B0502040204020203" pitchFamily="34" charset="0"/>
              </a:rPr>
              <a:t>Bodduluri</a:t>
            </a:r>
            <a:r>
              <a:rPr lang="en-IN" dirty="0">
                <a:latin typeface="Bahnschrift" panose="020B0502040204020203" pitchFamily="34" charset="0"/>
              </a:rPr>
              <a:t> K.C., Palma F., Kurti A., Jusufi I., </a:t>
            </a:r>
            <a:r>
              <a:rPr lang="en-IN" dirty="0" err="1">
                <a:latin typeface="Bahnschrift" panose="020B0502040204020203" pitchFamily="34" charset="0"/>
              </a:rPr>
              <a:t>Löwenadler</a:t>
            </a:r>
            <a:r>
              <a:rPr lang="en-IN" dirty="0">
                <a:latin typeface="Bahnschrift" panose="020B0502040204020203" pitchFamily="34" charset="0"/>
              </a:rPr>
              <a:t> H.</a:t>
            </a:r>
            <a:br>
              <a:rPr dirty="0"/>
            </a:br>
            <a:r>
              <a:rPr lang="en-IN" dirty="0"/>
              <a:t>                                                                </a:t>
            </a:r>
            <a:endParaRPr lang="en-IN" b="0" strike="noStrike" spc="-1" dirty="0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Reviewed 48 studies on hybrid recommendation systems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Used data synthesis, quality assessment, and trend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AI integration, explainable models, multimodal data fusion, standardized metrics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7385B-6E74-1CD2-CECF-976DBCD63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AEDBDA-9B86-51A9-2C59-D4C83E2DFC64}"/>
              </a:ext>
            </a:extLst>
          </p:cNvPr>
          <p:cNvSpPr txBox="1"/>
          <p:nvPr/>
        </p:nvSpPr>
        <p:spPr>
          <a:xfrm>
            <a:off x="495300" y="795528"/>
            <a:ext cx="112014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Improves recommendation accuracy, scalability, robustness, and personalization.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Persistent issues include cold start problems, data sparsity, and complexity in evolving user behavior.</a:t>
            </a:r>
          </a:p>
        </p:txBody>
      </p:sp>
    </p:spTree>
    <p:extLst>
      <p:ext uri="{BB962C8B-B14F-4D97-AF65-F5344CB8AC3E}">
        <p14:creationId xmlns:p14="http://schemas.microsoft.com/office/powerpoint/2010/main" val="2447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5. Impact of Computer Applications on Cross-Border E-Commerce Performance 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latin typeface="Bahnschrift"/>
              </a:rPr>
              <a:t>                                                </a:t>
            </a:r>
            <a:r>
              <a:rPr lang="en-US" spc="-1" dirty="0">
                <a:latin typeface="Bahnschrift" panose="020B0502040204020203" pitchFamily="34" charset="0"/>
              </a:rPr>
              <a:t>  -</a:t>
            </a:r>
            <a:r>
              <a:rPr lang="en-IN" dirty="0">
                <a:latin typeface="Bahnschrift" panose="020B0502040204020203" pitchFamily="34" charset="0"/>
              </a:rPr>
              <a:t>Jin L., Chen 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Genetic Algorithm &amp; CNNs for performance optimization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Focused on efficiency, predictive accuracy, and customer satisfaction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Blockchain for secure transactions, AI for personalization, ethical AI for privacy &amp; security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25619-E5DB-C446-6DCD-C775D5F72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BED064-56DF-87DD-1C93-29FBAA12DDEC}"/>
              </a:ext>
            </a:extLst>
          </p:cNvPr>
          <p:cNvSpPr txBox="1"/>
          <p:nvPr/>
        </p:nvSpPr>
        <p:spPr>
          <a:xfrm>
            <a:off x="475488" y="585216"/>
            <a:ext cx="11385804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Enhances operational efficiency, predictive accuracy, and customer satisfaction by leveraging data analytics and machine learning models.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" panose="020B0502040204020203" pitchFamily="34" charset="0"/>
            </a:endParaRPr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sz="1500" dirty="0">
              <a:solidFill>
                <a:srgbClr val="F21689"/>
              </a:solidFill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Challenges include  computational complexity ,sensitivity to parameter settings ,and regulatory compliance issues</a:t>
            </a:r>
          </a:p>
        </p:txBody>
      </p:sp>
    </p:spTree>
    <p:extLst>
      <p:ext uri="{BB962C8B-B14F-4D97-AF65-F5344CB8AC3E}">
        <p14:creationId xmlns:p14="http://schemas.microsoft.com/office/powerpoint/2010/main" val="3500374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6. </a:t>
            </a:r>
            <a:r>
              <a:rPr lang="en-US" sz="3200" b="0" strike="noStrike" spc="-1" dirty="0" err="1">
                <a:solidFill>
                  <a:srgbClr val="D91569"/>
                </a:solidFill>
                <a:latin typeface="Bahnschrift"/>
              </a:rPr>
              <a:t>OntoCommerce</a:t>
            </a:r>
            <a:r>
              <a:rPr lang="en-US" sz="3200" b="0" strike="noStrike" spc="-1" dirty="0">
                <a:solidFill>
                  <a:srgbClr val="D91569"/>
                </a:solidFill>
                <a:latin typeface="Bahnschrift"/>
              </a:rPr>
              <a:t>: Ontology &amp; Sequential Pattern Mining for E-Commerce Recommendations</a:t>
            </a:r>
          </a:p>
          <a:p>
            <a:pPr>
              <a:lnSpc>
                <a:spcPct val="90000"/>
              </a:lnSpc>
            </a:pPr>
            <a:r>
              <a:rPr lang="en-US" sz="3200" spc="-1" dirty="0">
                <a:solidFill>
                  <a:srgbClr val="D91569"/>
                </a:solidFill>
                <a:latin typeface="Bahnschrift"/>
              </a:rPr>
              <a:t>                                                       </a:t>
            </a:r>
            <a:r>
              <a:rPr lang="en-US" sz="1600" spc="-1" dirty="0">
                <a:latin typeface="Bahnschrift"/>
              </a:rPr>
              <a:t>-</a:t>
            </a:r>
            <a:r>
              <a:rPr lang="en-IN" dirty="0">
                <a:latin typeface="Bahnschrift" panose="020B0502040204020203" pitchFamily="34" charset="0"/>
              </a:rPr>
              <a:t>Mustafa G. et al.</a:t>
            </a:r>
            <a:br>
              <a:rPr dirty="0"/>
            </a:br>
            <a:endParaRPr lang="en-IN" sz="3200" b="0" strike="noStrike" spc="-1" dirty="0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Hybrid recommender system using ontology for domain knowledge &amp; Sequential Pattern Mining (SPM) for purchase patterns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/>
              </a:rPr>
              <a:t>Extend to other domains &amp; improve scalability</a:t>
            </a:r>
            <a:endParaRPr lang="en-IN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7D6CB-CE61-1CF0-4245-9FB5F640B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406F0-57CD-96A0-6843-646DA7908B1A}"/>
              </a:ext>
            </a:extLst>
          </p:cNvPr>
          <p:cNvSpPr txBox="1"/>
          <p:nvPr/>
        </p:nvSpPr>
        <p:spPr>
          <a:xfrm>
            <a:off x="495300" y="795528"/>
            <a:ext cx="11201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Provides highly personalised recommendations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Tackles cold-start and data sparsity issues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Dependency on accurate ontology construction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High computational complexity</a:t>
            </a:r>
          </a:p>
        </p:txBody>
      </p:sp>
    </p:spTree>
    <p:extLst>
      <p:ext uri="{BB962C8B-B14F-4D97-AF65-F5344CB8AC3E}">
        <p14:creationId xmlns:p14="http://schemas.microsoft.com/office/powerpoint/2010/main" val="404547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 lnSpcReduction="1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7. End-Cloud AI Framework for E-Commerce Customer Service                            </a:t>
            </a:r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</a:t>
            </a:r>
            <a:r>
              <a:rPr lang="en-IN" sz="2100" dirty="0">
                <a:latin typeface="Bahnschrift" panose="020B0502040204020203" pitchFamily="34" charset="0"/>
              </a:rPr>
              <a:t>- </a:t>
            </a:r>
            <a:r>
              <a:rPr lang="nb-NO" sz="2100" dirty="0">
                <a:latin typeface="Bahnschrift" panose="020B0502040204020203" pitchFamily="34" charset="0"/>
              </a:rPr>
              <a:t>Teng L., Liu Y., Liu J., Song L.</a:t>
            </a:r>
            <a:br>
              <a:rPr sz="2100" dirty="0">
                <a:latin typeface="Bahnschrift" panose="020B0502040204020203" pitchFamily="34" charset="0"/>
              </a:rPr>
            </a:br>
            <a:endParaRPr lang="en-IN" sz="21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Integrates cloud-based large models with end-device AI for real-time, privacy-preserving customer support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Expand deployment across industries with better optimization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E43FB-CC0E-382A-599C-78D5C2E46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ADB788-381D-06BF-B06A-067FC8063927}"/>
              </a:ext>
            </a:extLst>
          </p:cNvPr>
          <p:cNvSpPr txBox="1"/>
          <p:nvPr/>
        </p:nvSpPr>
        <p:spPr>
          <a:xfrm>
            <a:off x="495300" y="795528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Combines local model efficiency with cloud model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Ensures privacy and adaptability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Requires substantial initial setup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High training costs</a:t>
            </a:r>
          </a:p>
        </p:txBody>
      </p:sp>
    </p:spTree>
    <p:extLst>
      <p:ext uri="{BB962C8B-B14F-4D97-AF65-F5344CB8AC3E}">
        <p14:creationId xmlns:p14="http://schemas.microsoft.com/office/powerpoint/2010/main" val="820968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3200" b="0" strike="noStrike" spc="-1" dirty="0">
                <a:solidFill>
                  <a:srgbClr val="D91569"/>
                </a:solidFill>
                <a:latin typeface="Bahnschrift"/>
              </a:rPr>
              <a:t>8. E-Commerce Image Enhancement via Instance Segmentation &amp; Background Replacement</a:t>
            </a:r>
          </a:p>
          <a:p>
            <a:pPr>
              <a:lnSpc>
                <a:spcPct val="90000"/>
              </a:lnSpc>
            </a:pPr>
            <a:r>
              <a:rPr lang="en-IN" spc="-1" dirty="0">
                <a:solidFill>
                  <a:srgbClr val="D91569"/>
                </a:solidFill>
                <a:latin typeface="Bahnschrift" panose="020B0502040204020203" pitchFamily="34" charset="0"/>
              </a:rPr>
              <a:t>                                                                                                            </a:t>
            </a:r>
            <a:r>
              <a:rPr lang="en-IN" spc="-1" dirty="0">
                <a:latin typeface="Bahnschrift" panose="020B0502040204020203" pitchFamily="34" charset="0"/>
              </a:rPr>
              <a:t>-</a:t>
            </a:r>
            <a:r>
              <a:rPr lang="pl-PL" dirty="0">
                <a:latin typeface="Bahnschrift" panose="020B0502040204020203" pitchFamily="34" charset="0"/>
              </a:rPr>
              <a:t>Gao Q., Hu H., Liu W.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Uses Fast-SAM segmentation, background replacement, &amp; shadow generation for product image enhancement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6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Expand dataset diversity &amp; apply to fields like medical imaging &amp; artwork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3FD98E-7335-7D78-D812-9E872054B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006E63-6A3E-FF5F-4290-5DB76DBB167C}"/>
              </a:ext>
            </a:extLst>
          </p:cNvPr>
          <p:cNvSpPr txBox="1"/>
          <p:nvPr/>
        </p:nvSpPr>
        <p:spPr>
          <a:xfrm>
            <a:off x="495300" y="795528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Improves product visual appeal and recognition accuracy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Maintains computational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generalizability to diverse product datasets.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Computational overhead for real-time applications</a:t>
            </a:r>
          </a:p>
        </p:txBody>
      </p:sp>
    </p:spTree>
    <p:extLst>
      <p:ext uri="{BB962C8B-B14F-4D97-AF65-F5344CB8AC3E}">
        <p14:creationId xmlns:p14="http://schemas.microsoft.com/office/powerpoint/2010/main" val="1963716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4400" b="0" strike="noStrike" spc="-1">
                <a:solidFill>
                  <a:srgbClr val="D91569"/>
                </a:solidFill>
                <a:latin typeface="Bahnschrift"/>
              </a:rPr>
              <a:t>ABSTRACT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066680" y="2103120"/>
            <a:ext cx="10057680" cy="37764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b="1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is an advanced e-commerce solution designed to provide a seamless and personalized shopping experience. With a wide range of product categories like electronics, fashion, and groceries,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allows users to browse and manage products effortlessly. Customers can also read reviews, create </a:t>
            </a:r>
            <a:r>
              <a:rPr lang="en-US" dirty="0" err="1">
                <a:latin typeface="Bahnschrift" panose="020B0502040204020203" pitchFamily="34" charset="0"/>
              </a:rPr>
              <a:t>wishlists</a:t>
            </a:r>
            <a:r>
              <a:rPr lang="en-US" dirty="0">
                <a:latin typeface="Bahnschrift" panose="020B0502040204020203" pitchFamily="34" charset="0"/>
              </a:rPr>
              <a:t>, and receive notifications about exclusive deals and discounts.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offers a secure and intuitive interface, ensuring easy navigation and a user-friendly experience. By integrating tailored recommendations, enhanced usability, and interactive features,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redefines online shopping, providing a convenient and engaging experience for all users.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System Architecture Requirements</a:t>
            </a:r>
            <a:br>
              <a:rPr sz="3600" dirty="0">
                <a:latin typeface="Bahnschrift" panose="020B0502040204020203" pitchFamily="34" charset="0"/>
              </a:rPr>
            </a:b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9500"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Frontend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/>
                <a:ea typeface="Inter"/>
              </a:rPr>
              <a:t>ReactJS will be used for the frontend, providing a responsive and interactive user interface</a:t>
            </a: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Backend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 panose="020B0502040204020203" pitchFamily="34" charset="0"/>
                <a:ea typeface="Inter"/>
              </a:rPr>
              <a:t>Node.js with Express will handle the backend logic, including API endpoints and data processing.</a:t>
            </a:r>
            <a:endParaRPr lang="en-IN" sz="1800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sz="2000" b="1" strike="noStrike" spc="-49" dirty="0">
                <a:solidFill>
                  <a:srgbClr val="F95F88"/>
                </a:solidFill>
                <a:latin typeface="Petrona Bold"/>
                <a:ea typeface="Petrona Bold"/>
              </a:rPr>
              <a:t>Database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sz="1800" b="0" strike="noStrike" spc="-38" dirty="0">
                <a:solidFill>
                  <a:srgbClr val="272525"/>
                </a:solidFill>
                <a:latin typeface="Bahnschrift" panose="020B0502040204020203" pitchFamily="34" charset="0"/>
                <a:ea typeface="Inter"/>
              </a:rPr>
              <a:t>MongoDB will serve as the database, providing a flexible and scalable data storage solution.</a:t>
            </a:r>
            <a:endParaRPr lang="en-IN" sz="1800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6364C-C8E2-644F-DC53-E72DEAB01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REQUIREMENTS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BBC9B6-752E-9D8B-D160-05A3F9DF0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713883"/>
              </p:ext>
            </p:extLst>
          </p:nvPr>
        </p:nvGraphicFramePr>
        <p:xfrm>
          <a:off x="2057400" y="1914525"/>
          <a:ext cx="8102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417837768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68783557"/>
                    </a:ext>
                  </a:extLst>
                </a:gridCol>
              </a:tblGrid>
              <a:tr h="625475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HARDWARE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SOFTWARE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/>
                        <a:t>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86086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PROCESSOR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Intel i3/i5/i7 processors offer sufficient performance for this application.</a:t>
                      </a:r>
                      <a:endParaRPr lang="en-IN" sz="1600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WINDOWS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Windows 8 or above is supported.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718257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RAM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8GB of RAM is recommended, with 16GB providing optimal performance.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LINUX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Linux distributions are supported.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696129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STORAGE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A 256GB HDD is sufficient, but an SSD will significantly improve performance.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MAC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Mac operating systems are compatible.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68503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600" dirty="0">
                          <a:latin typeface="Bahnschrift" panose="020B0502040204020203" pitchFamily="34" charset="0"/>
                        </a:rPr>
                        <a:t>NETWORK - </a:t>
                      </a:r>
                      <a:r>
                        <a:rPr lang="en-US" sz="1600" b="0" strike="noStrike" spc="-38" dirty="0">
                          <a:solidFill>
                            <a:srgbClr val="272525"/>
                          </a:solidFill>
                          <a:latin typeface="Bahnschrift" panose="020B0502040204020203" pitchFamily="34" charset="0"/>
                          <a:ea typeface="Inter"/>
                        </a:rPr>
                        <a:t>A high-speed internet connection is essential for smooth operation.</a:t>
                      </a:r>
                      <a:endParaRPr lang="en-IN" sz="1600" b="0" strike="noStrike" spc="-1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2415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28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C76C7-5534-C43D-1B08-8FCC72A8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00431"/>
          </a:xfrm>
        </p:spPr>
        <p:txBody>
          <a:bodyPr/>
          <a:lstStyle/>
          <a:p>
            <a:pPr algn="ctr"/>
            <a:r>
              <a:rPr lang="en-IN">
                <a:solidFill>
                  <a:srgbClr val="D91569"/>
                </a:solidFill>
                <a:latin typeface="Petrona Bold"/>
              </a:rPr>
              <a:t>Project Plan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AE8997-0C9D-E184-3FAB-783A694BF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421171"/>
              </p:ext>
            </p:extLst>
          </p:nvPr>
        </p:nvGraphicFramePr>
        <p:xfrm>
          <a:off x="2032000" y="1343025"/>
          <a:ext cx="8128000" cy="468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90961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758380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972738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32444132"/>
                    </a:ext>
                  </a:extLst>
                </a:gridCol>
              </a:tblGrid>
              <a:tr h="426027"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Given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Expected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90164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Initialization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19/12/24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969401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Literature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09/01/25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71285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Abstract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latin typeface="Petrona Bold"/>
                        </a:rPr>
                        <a:t>23/01/25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28127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30/01/25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71460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Design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06/01/25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762947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Test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20/02/25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87782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First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>
                          <a:latin typeface="Petrona Bold"/>
                        </a:rPr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086509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Second</a:t>
                      </a:r>
                      <a:r>
                        <a:rPr lang="en-IN"/>
                        <a:t>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27/02/25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080276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Project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27/03/25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895093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r>
                        <a:rPr lang="en-IN" sz="1600">
                          <a:latin typeface="Petrona Bold"/>
                        </a:rPr>
                        <a:t>Final PPT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Petrona Bold"/>
                        </a:rPr>
                        <a:t>03/04/25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>
                          <a:latin typeface="Petrona Bold"/>
                        </a:rPr>
                        <a:t>03/04/25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16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147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54F1-AD67-5934-5838-FE0072A5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21689"/>
                </a:solidFill>
                <a:latin typeface="Bahnschrift" panose="020B0502040204020203" pitchFamily="34" charset="0"/>
              </a:rPr>
              <a:t>Test Case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5B90E3-F218-59DF-F0B8-D19320A30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532260"/>
              </p:ext>
            </p:extLst>
          </p:nvPr>
        </p:nvGraphicFramePr>
        <p:xfrm>
          <a:off x="768096" y="1316737"/>
          <a:ext cx="10813824" cy="48280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89524">
                  <a:extLst>
                    <a:ext uri="{9D8B030D-6E8A-4147-A177-3AD203B41FA5}">
                      <a16:colId xmlns:a16="http://schemas.microsoft.com/office/drawing/2014/main" val="411995059"/>
                    </a:ext>
                  </a:extLst>
                </a:gridCol>
                <a:gridCol w="1997007">
                  <a:extLst>
                    <a:ext uri="{9D8B030D-6E8A-4147-A177-3AD203B41FA5}">
                      <a16:colId xmlns:a16="http://schemas.microsoft.com/office/drawing/2014/main" val="2275984241"/>
                    </a:ext>
                  </a:extLst>
                </a:gridCol>
                <a:gridCol w="4364752">
                  <a:extLst>
                    <a:ext uri="{9D8B030D-6E8A-4147-A177-3AD203B41FA5}">
                      <a16:colId xmlns:a16="http://schemas.microsoft.com/office/drawing/2014/main" val="2388611217"/>
                    </a:ext>
                  </a:extLst>
                </a:gridCol>
                <a:gridCol w="3862541">
                  <a:extLst>
                    <a:ext uri="{9D8B030D-6E8A-4147-A177-3AD203B41FA5}">
                      <a16:colId xmlns:a16="http://schemas.microsoft.com/office/drawing/2014/main" val="1715091036"/>
                    </a:ext>
                  </a:extLst>
                </a:gridCol>
              </a:tblGrid>
              <a:tr h="6004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Test Case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Module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Objective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Expected Result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1310897701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TC01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Product Browsing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Verify that users can view products across all categories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Product listings load correctly with images and details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1603202757"/>
                  </a:ext>
                </a:extLst>
              </a:tr>
              <a:tr h="3563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TC02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Filtering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Ensure that category and filter options work as intended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Products are filtered based on selected criteria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2416334100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TC03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Wishlist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Check if users can add and manage items in their wishlist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Items are added/removed from wishlist and persist across sessions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3374128568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TC04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Customer Reviews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Verify that users can view and submit product reviews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Reviews are displayed and new ones are submitted successfully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1277379211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TC05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Search Functionality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Ensure the search bar returns relevant product results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Accurate product results are shown based on keywords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3551991747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TC06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Checkout Process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Validate the cash on delivery checkout flow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Order is placed successfully with COD option selected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2878374130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TC07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Interface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Confirm that the UI is clean and intuitive for users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Users can navigate the site easily without confusion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3359281875"/>
                  </a:ext>
                </a:extLst>
              </a:tr>
              <a:tr h="47836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TC08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Accessibility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Check that the platform is accessible to all users including those with disabilities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All accessibility features function correctly (e.g., keyboard navigation, screen readers)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1190919530"/>
                  </a:ext>
                </a:extLst>
              </a:tr>
              <a:tr h="43380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TC09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Security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Ensure secure handling of user data and sessions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data is protected and sessions are securely managed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3836233148"/>
                  </a:ext>
                </a:extLst>
              </a:tr>
              <a:tr h="35632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TC10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Full Purchase Flow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Test end-to-end shopping from browsing to checkout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User can complete a full purchase with no errors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6927" marR="36927" marT="0" marB="0"/>
                </a:tc>
                <a:extLst>
                  <a:ext uri="{0D108BD9-81ED-4DB2-BD59-A6C34878D82A}">
                    <a16:rowId xmlns:a16="http://schemas.microsoft.com/office/drawing/2014/main" val="3797388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9117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2CD59-8481-EDF7-C1E4-A1D6484E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21689"/>
                </a:solidFill>
                <a:latin typeface="Bahnschrift" panose="020B0502040204020203" pitchFamily="34" charset="0"/>
              </a:rPr>
              <a:t>Test Plan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BCBBE9-2EFC-F188-CCBA-BE7158DC8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462596"/>
              </p:ext>
            </p:extLst>
          </p:nvPr>
        </p:nvGraphicFramePr>
        <p:xfrm>
          <a:off x="1152144" y="1188721"/>
          <a:ext cx="9756650" cy="51169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00260">
                  <a:extLst>
                    <a:ext uri="{9D8B030D-6E8A-4147-A177-3AD203B41FA5}">
                      <a16:colId xmlns:a16="http://schemas.microsoft.com/office/drawing/2014/main" val="2880161344"/>
                    </a:ext>
                  </a:extLst>
                </a:gridCol>
                <a:gridCol w="1842042">
                  <a:extLst>
                    <a:ext uri="{9D8B030D-6E8A-4147-A177-3AD203B41FA5}">
                      <a16:colId xmlns:a16="http://schemas.microsoft.com/office/drawing/2014/main" val="2365736867"/>
                    </a:ext>
                  </a:extLst>
                </a:gridCol>
                <a:gridCol w="2309163">
                  <a:extLst>
                    <a:ext uri="{9D8B030D-6E8A-4147-A177-3AD203B41FA5}">
                      <a16:colId xmlns:a16="http://schemas.microsoft.com/office/drawing/2014/main" val="2863432072"/>
                    </a:ext>
                  </a:extLst>
                </a:gridCol>
                <a:gridCol w="1932380">
                  <a:extLst>
                    <a:ext uri="{9D8B030D-6E8A-4147-A177-3AD203B41FA5}">
                      <a16:colId xmlns:a16="http://schemas.microsoft.com/office/drawing/2014/main" val="803554862"/>
                    </a:ext>
                  </a:extLst>
                </a:gridCol>
                <a:gridCol w="2272805">
                  <a:extLst>
                    <a:ext uri="{9D8B030D-6E8A-4147-A177-3AD203B41FA5}">
                      <a16:colId xmlns:a16="http://schemas.microsoft.com/office/drawing/2014/main" val="3758817839"/>
                    </a:ext>
                  </a:extLst>
                </a:gridCol>
              </a:tblGrid>
              <a:tr h="342434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Test Case ID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Test Description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Input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Expected Output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Actual Result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604257732"/>
                  </a:ext>
                </a:extLst>
              </a:tr>
              <a:tr h="433936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TC01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Browse product categories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selects a category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Product list appears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Products displayed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2047452934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TC02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Filter products by criteria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applies filters (e.g., price, brand)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Filtered products shown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Filter works correctly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405440501"/>
                  </a:ext>
                </a:extLst>
              </a:tr>
              <a:tr h="3420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TC03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Add item to wishlist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clicks 'Add to Wishlist'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Item saved to wishlist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Item added successfully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853598858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TC04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View/submit customer reviews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User visits product page or adds review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Reviews visible or new review saved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Reviews shown/submitted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1626575296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TC05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Search for products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User enters keyword in search bar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Relevant products displayed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Correct results shown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1121589487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TC06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Checkout using cash on delivery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places order with COD option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Order confirmation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Order placed with COD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2919872023"/>
                  </a:ext>
                </a:extLst>
              </a:tr>
              <a:tr h="41854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TC07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Access user interface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loads SwiftBuy in browser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Homepage loads properly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UI loads and functions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2028408227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TC08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Test platform accessibility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Navigation via keyboard/screen reader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Accessible controls and labels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Accessibility confirmed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704891702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TC09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Verify data security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logs in and browses site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Session secured, data protected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No data/security issues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2962348335"/>
                  </a:ext>
                </a:extLst>
              </a:tr>
              <a:tr h="4753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TC10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Full purchase workflow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browses, selects, and orders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End-to-end flow completes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Purchase successful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7757" marR="37757" marT="0" marB="0"/>
                </a:tc>
                <a:extLst>
                  <a:ext uri="{0D108BD9-81ED-4DB2-BD59-A6C34878D82A}">
                    <a16:rowId xmlns:a16="http://schemas.microsoft.com/office/drawing/2014/main" val="782316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6247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664D-A235-0742-ACF3-98E63E80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21689"/>
                </a:solidFill>
                <a:latin typeface="Bahnschrift" panose="020B0502040204020203" pitchFamily="34" charset="0"/>
              </a:rPr>
              <a:t>Traceability matrix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74DA3C3-9058-1632-5970-A31F5BBC5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500405"/>
              </p:ext>
            </p:extLst>
          </p:nvPr>
        </p:nvGraphicFramePr>
        <p:xfrm>
          <a:off x="713232" y="1668812"/>
          <a:ext cx="10625328" cy="42656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3766">
                  <a:extLst>
                    <a:ext uri="{9D8B030D-6E8A-4147-A177-3AD203B41FA5}">
                      <a16:colId xmlns:a16="http://schemas.microsoft.com/office/drawing/2014/main" val="3185164625"/>
                    </a:ext>
                  </a:extLst>
                </a:gridCol>
                <a:gridCol w="5548739">
                  <a:extLst>
                    <a:ext uri="{9D8B030D-6E8A-4147-A177-3AD203B41FA5}">
                      <a16:colId xmlns:a16="http://schemas.microsoft.com/office/drawing/2014/main" val="3273366156"/>
                    </a:ext>
                  </a:extLst>
                </a:gridCol>
                <a:gridCol w="4012823">
                  <a:extLst>
                    <a:ext uri="{9D8B030D-6E8A-4147-A177-3AD203B41FA5}">
                      <a16:colId xmlns:a16="http://schemas.microsoft.com/office/drawing/2014/main" val="3120375279"/>
                    </a:ext>
                  </a:extLst>
                </a:gridCol>
              </a:tblGrid>
              <a:tr h="7242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Requirement ID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Requirement Description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Linked Test Case ID(s)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1481752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R01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Product browsing functionality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TC01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27509794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R02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Filtering capability across products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TC02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660988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R03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Wishlist management features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TC03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4705330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R04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Customer review system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TC04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1359902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R05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Search functionality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TC05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5547440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R06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Checkout process with COD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TC06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3961635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R07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User interface usability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TC07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1796459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R08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Accessibility features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TC08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1764145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R09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Data and session security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TC09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2479605"/>
                  </a:ext>
                </a:extLst>
              </a:tr>
              <a:tr h="3541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R10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>
                          <a:effectLst/>
                          <a:latin typeface="Bahnschrift" panose="020B0502040204020203" pitchFamily="34" charset="0"/>
                        </a:rPr>
                        <a:t>Complete purchase workflow</a:t>
                      </a:r>
                      <a:endParaRPr lang="en-IN" sz="120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dirty="0">
                          <a:effectLst/>
                          <a:latin typeface="Bahnschrift" panose="020B0502040204020203" pitchFamily="34" charset="0"/>
                        </a:rPr>
                        <a:t>TC10</a:t>
                      </a:r>
                      <a:endParaRPr lang="en-IN" sz="1200" dirty="0">
                        <a:effectLst/>
                        <a:latin typeface="Bahnschrift" panose="020B0502040204020203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6414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8743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pc="-100" dirty="0">
                <a:solidFill>
                  <a:srgbClr val="F95F88"/>
                </a:solidFill>
                <a:latin typeface="Bahnschrift" panose="020B0502040204020203" pitchFamily="34" charset="0"/>
              </a:rPr>
              <a:t>ARCHITECTURE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E47FCC-49CD-C5DF-ED2E-D3BBAF119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632" y="1263396"/>
            <a:ext cx="7955280" cy="50444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USE CASE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9B7A5-1DAD-63C3-1098-2B7A373BA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50"/>
          <a:stretch/>
        </p:blipFill>
        <p:spPr>
          <a:xfrm>
            <a:off x="2549929" y="1133994"/>
            <a:ext cx="7092141" cy="50444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029960" y="176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Bahnschrift" panose="020B0502040204020203" pitchFamily="34" charset="0"/>
                <a:ea typeface="Petrona Bold"/>
              </a:rPr>
              <a:t>ER DIAGRAM</a:t>
            </a:r>
            <a:endParaRPr lang="en-IN" sz="3600" b="0" strike="noStrike" spc="-1" dirty="0">
              <a:latin typeface="Bahnschrif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BAC7A-3C2F-201D-2558-D2A775509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94"/>
          <a:stretch/>
        </p:blipFill>
        <p:spPr bwMode="auto">
          <a:xfrm>
            <a:off x="2391709" y="1159815"/>
            <a:ext cx="7334182" cy="49663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8658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0E64B-19BA-AFF4-D9E0-04EE2163D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>
            <a:extLst>
              <a:ext uri="{FF2B5EF4-FFF2-40B4-BE49-F238E27FC236}">
                <a16:creationId xmlns:a16="http://schemas.microsoft.com/office/drawing/2014/main" id="{EBC77B44-434D-ED19-0F3C-BCBC79819D03}"/>
              </a:ext>
            </a:extLst>
          </p:cNvPr>
          <p:cNvSpPr/>
          <p:nvPr/>
        </p:nvSpPr>
        <p:spPr>
          <a:xfrm>
            <a:off x="1029960" y="6876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strike="noStrike" spc="-100" dirty="0">
                <a:solidFill>
                  <a:srgbClr val="F95F88"/>
                </a:solidFill>
                <a:latin typeface="Petrona Bold"/>
                <a:ea typeface="Petrona Bold"/>
              </a:rPr>
              <a:t>OUTPUT</a:t>
            </a:r>
            <a:endParaRPr lang="en-IN" sz="3600" b="0" strike="noStrike" spc="-1" dirty="0">
              <a:latin typeface="Arial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2292F27-1571-58B9-D130-68D934461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823" y="1277904"/>
            <a:ext cx="3878423" cy="218161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2252774-30C0-FFC3-5897-003564DAC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3874415"/>
            <a:ext cx="3879997" cy="218161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2C72AED-446E-5BB5-00A5-8A2CC3736C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686" y="3874416"/>
            <a:ext cx="3879997" cy="218161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59268D1-5314-4E40-7BA5-BEC757656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1262012"/>
            <a:ext cx="3902161" cy="219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9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8500"/>
          </a:bodyPr>
          <a:lstStyle/>
          <a:p>
            <a:pPr algn="ctr">
              <a:lnSpc>
                <a:spcPct val="90000"/>
              </a:lnSpc>
            </a:pPr>
            <a:r>
              <a:rPr lang="en-US" sz="4000" b="1" strike="noStrike" spc="-100">
                <a:solidFill>
                  <a:srgbClr val="F95F88"/>
                </a:solidFill>
                <a:latin typeface="Petrona Bold"/>
                <a:ea typeface="Petrona Bold"/>
              </a:rPr>
              <a:t>Research Paper Analysis: E-Commerce Advancements</a:t>
            </a:r>
            <a:br/>
            <a:endParaRPr lang="en-IN" sz="4000" b="0" strike="noStrike" spc="-1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5000"/>
          </a:bodyPr>
          <a:lstStyle/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Online Product Decision Support Using Sentiment Analysis and Fuzzy Cloud-based Multi-Criteria Model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Static ML-Based Usability &amp; Security Analysis in E-Commerce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Sentiment Analysis in E-Commerce Platforms: Review of Techniques &amp; Future Directions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Hybrid Recommendation Systems in E-Commerce: A Systematic Review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Impact of Computer Applications on Cross-Border E-Commerce Performance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US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OntoCommerce</a:t>
            </a: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: Ontology &amp; Sequential Pattern Mining for E-Commerce Recommendations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End-Cloud AI Framework for E-Commerce Customer Service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Courier New"/>
              <a:buChar char="o"/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E-Commerce Image Enhancement via Instance Segmentation &amp; Background Replacement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6E1A9-5EDF-6A7F-E61C-5A3BFFD1E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03080313-0D7B-B843-D7D9-75B4472FA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033" y="3874416"/>
            <a:ext cx="3879997" cy="218161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B8D456C-2290-FAD0-2C96-03E456D06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711" y="3874415"/>
            <a:ext cx="3850536" cy="216504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58B1599-1C04-B072-B6D1-6CD7181CF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10" y="1271190"/>
            <a:ext cx="3934980" cy="221252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C9A8E4B-DEE8-1FCA-2E51-E49818227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823" y="1302990"/>
            <a:ext cx="3878423" cy="218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197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5A0B2-DEBA-B44E-9D00-D5AEE5772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7BDED2-E2FA-9380-5CC9-9E9080C5F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82" y="1885981"/>
            <a:ext cx="5050750" cy="2839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35E4D0-88E7-86BC-8682-E922D8A81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670" y="1885981"/>
            <a:ext cx="5039401" cy="283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525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588A-E1E3-E966-D46E-A2B2EA80E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3600" dirty="0">
                <a:solidFill>
                  <a:srgbClr val="CC0A4F"/>
                </a:solidFill>
                <a:latin typeface="Bahnschrift" panose="020B0502040204020203" pitchFamily="34" charset="0"/>
              </a:rPr>
              <a:t>FUTURE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ACACC-7B00-6B02-6550-4FC501EE8E2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4604256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AI Driven Recommendations: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Integrating machine learning to offer personalized product suggestions based on user preferences, browsing history, and trends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Simplifying Product Discovery with Essential Filters: 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Instead of overwhelming users with complex search tools,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offers straightforward filtering options that help shoppers find what they need quickly.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Supporting Seamless and Secure Checkout: 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cash on delivery as its primary payment method, the platform ensures a simple, secure, and familiar transaction process for users of all backgrounds.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Enhancing Usability Through Lightweight Design: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is built to perform smoothly on a wide range of devices, offering fast load times and a responsive experience even in low-bandwidth environments.</a:t>
            </a:r>
          </a:p>
          <a:p>
            <a:pPr algn="just">
              <a:lnSpc>
                <a:spcPct val="160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Making E-commerce More Accessible: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With features like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wishlists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, customer reviews, and intuitive navigation, </a:t>
            </a:r>
            <a:r>
              <a:rPr lang="en-IN" sz="1800" dirty="0" err="1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SwiftBuy</a:t>
            </a:r>
            <a:r>
              <a:rPr lang="en-IN" sz="1800" dirty="0">
                <a:effectLst/>
                <a:latin typeface="Bahnschrift" panose="020B0502040204020203" pitchFamily="34" charset="0"/>
                <a:ea typeface="Times New Roman" panose="02020603050405020304" pitchFamily="18" charset="0"/>
              </a:rPr>
              <a:t> lowers the barrier to entry for online shopping, making it easy for anyone—from first-time buyers to regular users</a:t>
            </a:r>
            <a:endParaRPr lang="en-IN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853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2E5A9-8747-EB86-290F-C0BCA2926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>
            <a:extLst>
              <a:ext uri="{FF2B5EF4-FFF2-40B4-BE49-F238E27FC236}">
                <a16:creationId xmlns:a16="http://schemas.microsoft.com/office/drawing/2014/main" id="{D62BD38C-3D8D-700D-D81E-FE159C74B563}"/>
              </a:ext>
            </a:extLst>
          </p:cNvPr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CONCLUSION</a:t>
            </a:r>
            <a:endParaRPr lang="en-IN" sz="3600" b="0" strike="noStrike" spc="-1" dirty="0">
              <a:latin typeface="Arial"/>
            </a:endParaRPr>
          </a:p>
        </p:txBody>
      </p:sp>
      <p:sp>
        <p:nvSpPr>
          <p:cNvPr id="169" name="CustomShape 2">
            <a:extLst>
              <a:ext uri="{FF2B5EF4-FFF2-40B4-BE49-F238E27FC236}">
                <a16:creationId xmlns:a16="http://schemas.microsoft.com/office/drawing/2014/main" id="{C2CEA21B-BE5E-ED6C-1C31-5DFE2321E839}"/>
              </a:ext>
            </a:extLst>
          </p:cNvPr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5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US" dirty="0">
                <a:latin typeface="Bahnschrift" panose="020B0502040204020203" pitchFamily="34" charset="0"/>
              </a:rPr>
              <a:t>The </a:t>
            </a:r>
            <a:r>
              <a:rPr lang="en-US" b="1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successfully delivers a seamless, secure, and user-friendly e-commerce experience. By incorporating  recommendations, and real-time order tracking,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enhances convenience and reliability for users. Its advanced search, filtering features empower customers to make informed purchasing decisions. Additionally, intuitive navigation, customer reviews, and </a:t>
            </a:r>
            <a:r>
              <a:rPr lang="en-US" dirty="0" err="1">
                <a:latin typeface="Bahnschrift" panose="020B0502040204020203" pitchFamily="34" charset="0"/>
              </a:rPr>
              <a:t>wishlist</a:t>
            </a:r>
            <a:r>
              <a:rPr lang="en-US" dirty="0">
                <a:latin typeface="Bahnschrift" panose="020B0502040204020203" pitchFamily="34" charset="0"/>
              </a:rPr>
              <a:t> functionalities contribute to an engaging shopping journey. With a strong focus on security and usability, </a:t>
            </a:r>
            <a:r>
              <a:rPr lang="en-US" dirty="0" err="1">
                <a:latin typeface="Bahnschrift" panose="020B0502040204020203" pitchFamily="34" charset="0"/>
              </a:rPr>
              <a:t>SwiftBuy</a:t>
            </a:r>
            <a:r>
              <a:rPr lang="en-US" dirty="0">
                <a:latin typeface="Bahnschrift" panose="020B0502040204020203" pitchFamily="34" charset="0"/>
              </a:rPr>
              <a:t> redefines online shopping, making it an efficient and enjoyable platform for users seeking a comprehensive and personalized retail experience.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5850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B6CD4C-5077-BF8B-862C-5A414F186823}"/>
              </a:ext>
            </a:extLst>
          </p:cNvPr>
          <p:cNvSpPr txBox="1"/>
          <p:nvPr/>
        </p:nvSpPr>
        <p:spPr>
          <a:xfrm>
            <a:off x="2651760" y="2459736"/>
            <a:ext cx="6364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rgbClr val="F21689"/>
                </a:solidFill>
                <a:latin typeface="Bahnschrift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1872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10000"/>
          </a:bodyPr>
          <a:lstStyle/>
          <a:p>
            <a:pPr marL="743040" indent="-742320">
              <a:lnSpc>
                <a:spcPct val="90000"/>
              </a:lnSpc>
              <a:buClr>
                <a:srgbClr val="D91569"/>
              </a:buClr>
              <a:buFont typeface="Avenir Next LT Pro Light"/>
              <a:buAutoNum type="arabicPeriod"/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Online Product Decision Support Using Sentiment Analysis and Fuzzy Cloud-based Multi-Criteria Model</a:t>
            </a:r>
            <a:br>
              <a:rPr dirty="0"/>
            </a:br>
            <a:r>
              <a:rPr lang="en-IN" dirty="0"/>
              <a:t>                                                                                           </a:t>
            </a:r>
            <a:r>
              <a:rPr lang="en-IN" sz="4000" b="0" strike="noStrike" spc="-1" dirty="0">
                <a:solidFill>
                  <a:srgbClr val="262626"/>
                </a:solidFill>
                <a:latin typeface="Bahnschrift"/>
              </a:rPr>
              <a:t> </a:t>
            </a:r>
            <a:r>
              <a:rPr lang="en-IN" sz="2200" dirty="0">
                <a:latin typeface="Bahnschrift" panose="020B0502040204020203" pitchFamily="34" charset="0"/>
              </a:rPr>
              <a:t>- </a:t>
            </a:r>
            <a:r>
              <a:rPr lang="it-IT" sz="2200" dirty="0">
                <a:latin typeface="Bahnschrift" panose="020B0502040204020203" pitchFamily="34" charset="0"/>
              </a:rPr>
              <a:t>Yang Z., Li Q., Vincent C., Xu B., Gupta S.</a:t>
            </a: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BiLSTM</a:t>
            </a: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-CRF, sentiment analysis, and K-means for product attribute mining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q-Rung </a:t>
            </a:r>
            <a:r>
              <a:rPr lang="en-IN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Orthopair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Fuzzy Cloud (q-ROFC) for sentiment error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Multi-platform decision framework using fuzzy set theory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Expansion to other domains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Real-time consumer </a:t>
            </a:r>
            <a:r>
              <a:rPr lang="en-IN" b="0" strike="noStrike" spc="-1" dirty="0" err="1">
                <a:solidFill>
                  <a:srgbClr val="000000"/>
                </a:solidFill>
                <a:latin typeface="Bahnschrift" panose="020B0502040204020203" pitchFamily="34" charset="0"/>
              </a:rPr>
              <a:t>behavior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analysis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605F2-2931-25EB-2D4D-B0B938375FE3}"/>
              </a:ext>
            </a:extLst>
          </p:cNvPr>
          <p:cNvSpPr txBox="1"/>
          <p:nvPr/>
        </p:nvSpPr>
        <p:spPr>
          <a:xfrm>
            <a:off x="502920" y="722376"/>
            <a:ext cx="11201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Enhanced accuracy in mining product sentiments.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Combines cross-platform reviews for better decision-making.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focus on real-time scalability.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Possible bias from uneven review distribution and fake reviews</a:t>
            </a:r>
            <a:r>
              <a:rPr lang="en-US" sz="1600" dirty="0">
                <a:latin typeface="Bahnschrift" panose="020B0502040204020203" pitchFamily="34" charset="0"/>
              </a:rPr>
              <a:t>.</a:t>
            </a:r>
            <a:endParaRPr lang="en-IN" sz="1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013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5500"/>
          </a:bodyPr>
          <a:lstStyle/>
          <a:p>
            <a:pPr>
              <a:lnSpc>
                <a:spcPct val="90000"/>
              </a:lnSpc>
            </a:pPr>
            <a:r>
              <a:rPr lang="en-US" sz="3600" b="0" strike="noStrike" spc="-1" dirty="0">
                <a:solidFill>
                  <a:srgbClr val="D91569"/>
                </a:solidFill>
                <a:latin typeface="Bahnschrift"/>
              </a:rPr>
              <a:t>2. Static ML-Based Usability &amp; Security Analysis in      E-Commerce</a:t>
            </a:r>
            <a:br>
              <a:rPr dirty="0"/>
            </a:br>
            <a:r>
              <a:rPr lang="en-IN" dirty="0"/>
              <a:t>                                                              -</a:t>
            </a:r>
            <a:r>
              <a:rPr lang="en-IN" sz="2300" dirty="0">
                <a:latin typeface="Bahnschrift" panose="020B0502040204020203" pitchFamily="34" charset="0"/>
              </a:rPr>
              <a:t>Kumar B., Roy S., Singh K.U., Pandey S.K., Kumar A., et al.</a:t>
            </a:r>
            <a:endParaRPr lang="en-IN" sz="23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AHP, VIKOR, TOPSIS for decision-making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User surveys for usability assessments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Security checks via online malware scanners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20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20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Real-time adaptive evaluation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Global e-commerce platform expansion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A9910-9AB6-7BE4-790D-30787D495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E2AEB7-AF55-DB28-2782-6A44B929814D}"/>
              </a:ext>
            </a:extLst>
          </p:cNvPr>
          <p:cNvSpPr txBox="1"/>
          <p:nvPr/>
        </p:nvSpPr>
        <p:spPr>
          <a:xfrm>
            <a:off x="502920" y="722376"/>
            <a:ext cx="11201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Combines usability and security metrics effectively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Provides insights into e-commerce website performance in rural regions</a:t>
            </a:r>
            <a:r>
              <a:rPr lang="en-US" sz="1600" dirty="0">
                <a:latin typeface="Bahnschrift" panose="020B0502040204020203" pitchFamily="34" charset="0"/>
              </a:rPr>
              <a:t>.</a:t>
            </a:r>
          </a:p>
          <a:p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sample size and geographic focus..</a:t>
            </a:r>
            <a:endParaRPr lang="en-IN" dirty="0">
              <a:latin typeface="Bahnschrift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 Does not address dynamic usability trends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9376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066680" y="642600"/>
            <a:ext cx="10057680" cy="137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1000" lnSpcReduction="20000"/>
          </a:bodyPr>
          <a:lstStyle/>
          <a:p>
            <a:pPr>
              <a:lnSpc>
                <a:spcPct val="90000"/>
              </a:lnSpc>
            </a:pPr>
            <a:r>
              <a:rPr lang="en-IN" sz="3600" b="0" strike="noStrike" spc="-1" dirty="0">
                <a:solidFill>
                  <a:srgbClr val="D91569"/>
                </a:solidFill>
                <a:latin typeface="Bahnschrift"/>
              </a:rPr>
              <a:t>3. Sentiment Analysis in E-Commerce Platforms: Review of Techniques &amp; Future Directions</a:t>
            </a:r>
          </a:p>
          <a:p>
            <a:pPr>
              <a:lnSpc>
                <a:spcPct val="90000"/>
              </a:lnSpc>
            </a:pPr>
            <a:endParaRPr lang="en-IN" dirty="0"/>
          </a:p>
          <a:p>
            <a:pPr>
              <a:lnSpc>
                <a:spcPct val="90000"/>
              </a:lnSpc>
            </a:pPr>
            <a:r>
              <a:rPr lang="en-IN" dirty="0"/>
              <a:t>                                                                        </a:t>
            </a:r>
            <a:r>
              <a:rPr lang="en-IN" sz="2200" dirty="0">
                <a:latin typeface="Bahnschrift" panose="020B0502040204020203" pitchFamily="34" charset="0"/>
              </a:rPr>
              <a:t>-  Huang H., </a:t>
            </a:r>
            <a:r>
              <a:rPr lang="en-IN" sz="2200" dirty="0" err="1">
                <a:latin typeface="Bahnschrift" panose="020B0502040204020203" pitchFamily="34" charset="0"/>
              </a:rPr>
              <a:t>Asemi</a:t>
            </a:r>
            <a:r>
              <a:rPr lang="en-IN" sz="2200" dirty="0">
                <a:latin typeface="Bahnschrift" panose="020B0502040204020203" pitchFamily="34" charset="0"/>
              </a:rPr>
              <a:t> </a:t>
            </a:r>
            <a:r>
              <a:rPr lang="en-IN" sz="2200" dirty="0" err="1">
                <a:latin typeface="Bahnschrift" panose="020B0502040204020203" pitchFamily="34" charset="0"/>
              </a:rPr>
              <a:t>Zavareh</a:t>
            </a:r>
            <a:r>
              <a:rPr lang="en-IN" sz="2200" dirty="0">
                <a:latin typeface="Bahnschrift" panose="020B0502040204020203" pitchFamily="34" charset="0"/>
              </a:rPr>
              <a:t> A., Mustafa M.B.</a:t>
            </a:r>
            <a:br>
              <a:rPr sz="2200" dirty="0">
                <a:latin typeface="Bahnschrift" panose="020B0502040204020203" pitchFamily="34" charset="0"/>
              </a:rPr>
            </a:br>
            <a:endParaRPr lang="en-IN" sz="2200" b="0" strike="noStrike" spc="-1" dirty="0">
              <a:latin typeface="Bahnschrift" panose="020B0502040204020203" pitchFamily="34" charset="0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1066680" y="2103120"/>
            <a:ext cx="10057680" cy="384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Methodology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Reviewed 54 studies on sentiment analysis in e-commerce 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Explored ML (SVM, Naive Bayes) &amp; DL (RNN, LSTM, BERT) techniques 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US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Categorized data sources (Amazon, Twitter, IMDB) &amp; research gaps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endParaRPr lang="en-IN" sz="1600" b="0" strike="noStrike" spc="-1" dirty="0">
              <a:latin typeface="Arial"/>
            </a:endParaRPr>
          </a:p>
          <a:p>
            <a:pPr>
              <a:lnSpc>
                <a:spcPct val="110000"/>
              </a:lnSpc>
              <a:spcBef>
                <a:spcPts val="901"/>
              </a:spcBef>
              <a:tabLst>
                <a:tab pos="0" algn="l"/>
              </a:tabLst>
            </a:pPr>
            <a:r>
              <a:rPr lang="en-IN" sz="1800" b="0" strike="noStrike" spc="-1" dirty="0">
                <a:solidFill>
                  <a:srgbClr val="D91569"/>
                </a:solidFill>
                <a:latin typeface="Bahnschrift"/>
              </a:rPr>
              <a:t>Future Scope</a:t>
            </a:r>
            <a:endParaRPr lang="en-IN" sz="1800" b="0" strike="noStrike" spc="-1" dirty="0">
              <a:latin typeface="Arial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Bahnschrift"/>
              </a:rPr>
              <a:t> </a:t>
            </a: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Universal models for multi-language &amp; cross-domain analysis</a:t>
            </a:r>
            <a:endParaRPr lang="en-IN" b="0" strike="noStrike" spc="-1" dirty="0">
              <a:latin typeface="Bahnschrift" panose="020B0502040204020203" pitchFamily="34" charset="0"/>
            </a:endParaRPr>
          </a:p>
          <a:p>
            <a:pPr marL="182880" indent="-182160">
              <a:lnSpc>
                <a:spcPct val="11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  <a:tabLst>
                <a:tab pos="0" algn="l"/>
              </a:tabLst>
            </a:pPr>
            <a:r>
              <a:rPr lang="en-IN" b="0" strike="noStrike" spc="-1" dirty="0">
                <a:solidFill>
                  <a:srgbClr val="000000"/>
                </a:solidFill>
                <a:latin typeface="Bahnschrift" panose="020B0502040204020203" pitchFamily="34" charset="0"/>
              </a:rPr>
              <a:t> Enhanced implicit aspect recognition &amp; sarcasm detection</a:t>
            </a:r>
            <a:endParaRPr lang="en-IN" b="0" strike="noStrike" spc="-1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1C664-5569-5FDB-A3EB-EBC8593A9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FFFC1A-84A7-5F71-2DE9-91BC0CB81FE9}"/>
              </a:ext>
            </a:extLst>
          </p:cNvPr>
          <p:cNvSpPr txBox="1"/>
          <p:nvPr/>
        </p:nvSpPr>
        <p:spPr>
          <a:xfrm>
            <a:off x="495300" y="795528"/>
            <a:ext cx="11201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ADVANTAGES</a:t>
            </a:r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>
                <a:latin typeface="Bahnschrift" panose="020B0502040204020203" pitchFamily="34" charset="0"/>
              </a:rPr>
              <a:t>Combrehensive</a:t>
            </a:r>
            <a:r>
              <a:rPr lang="en-US" dirty="0">
                <a:latin typeface="Bahnschrift" panose="020B0502040204020203" pitchFamily="34" charset="0"/>
              </a:rPr>
              <a:t> comparison of machine learning and deep learning techniques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>
                <a:latin typeface="Bahnschrift" panose="020B0502040204020203" pitchFamily="34" charset="0"/>
              </a:rPr>
              <a:t>Identified future research directions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sz="1500" dirty="0">
                <a:solidFill>
                  <a:srgbClr val="F21689"/>
                </a:solidFill>
                <a:latin typeface="Bahnschrift" panose="020B0502040204020203" pitchFamily="34" charset="0"/>
              </a:rPr>
              <a:t>DISADVANTAGES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Limited focus on non-English language datasets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ahnschrift" panose="020B0502040204020203" pitchFamily="34" charset="0"/>
              </a:rPr>
              <a:t>Lacks experimental validation of proposed research directions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9361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{37131552-80A6-476D-A1F3-4D0BCB4206F1}tf11531919_win32</Template>
  <TotalTime>151</TotalTime>
  <Words>1851</Words>
  <Application>Microsoft Office PowerPoint</Application>
  <PresentationFormat>Widescreen</PresentationFormat>
  <Paragraphs>375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Arial</vt:lpstr>
      <vt:lpstr>Avenir Next LT Pro Light</vt:lpstr>
      <vt:lpstr>Bahnschrift</vt:lpstr>
      <vt:lpstr>Calibri</vt:lpstr>
      <vt:lpstr>Courier New</vt:lpstr>
      <vt:lpstr>Garamond</vt:lpstr>
      <vt:lpstr>Inter</vt:lpstr>
      <vt:lpstr>Petrona Bold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REQUIREMENTS</vt:lpstr>
      <vt:lpstr>Project Plan</vt:lpstr>
      <vt:lpstr>Test Case</vt:lpstr>
      <vt:lpstr>Test Plan</vt:lpstr>
      <vt:lpstr>Traceability matrix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Adwaid Manoj</dc:creator>
  <dc:description/>
  <cp:lastModifiedBy>Adwaid Manoj</cp:lastModifiedBy>
  <cp:revision>12</cp:revision>
  <dcterms:created xsi:type="dcterms:W3CDTF">2025-02-19T13:24:08Z</dcterms:created>
  <dcterms:modified xsi:type="dcterms:W3CDTF">2025-04-09T11:58:53Z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15</vt:i4>
  </property>
</Properties>
</file>